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3" r:id="rId5"/>
    <p:sldId id="264" r:id="rId6"/>
    <p:sldId id="285" r:id="rId7"/>
    <p:sldId id="281" r:id="rId8"/>
    <p:sldId id="286" r:id="rId9"/>
    <p:sldId id="287" r:id="rId10"/>
    <p:sldId id="282" r:id="rId11"/>
    <p:sldId id="288" r:id="rId12"/>
    <p:sldId id="291" r:id="rId13"/>
    <p:sldId id="289" r:id="rId14"/>
    <p:sldId id="294" r:id="rId15"/>
    <p:sldId id="293" r:id="rId16"/>
    <p:sldId id="292" r:id="rId17"/>
    <p:sldId id="283" r:id="rId18"/>
    <p:sldId id="295" r:id="rId19"/>
    <p:sldId id="262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1C32"/>
    <a:srgbClr val="20073E"/>
    <a:srgbClr val="411A60"/>
    <a:srgbClr val="000037"/>
    <a:srgbClr val="00001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2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979C22-170C-4E8A-9CFF-28DB93CDA5A8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9A3BAD-6681-4F97-BDAF-40BEA40F6C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058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26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71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571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588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462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667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84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555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7724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6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236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409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75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2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37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05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242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25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9A3BAD-6681-4F97-BDAF-40BEA40F6C9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693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77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605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36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22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256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4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372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568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134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6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66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0000"/>
            </a:gs>
            <a:gs pos="22000">
              <a:srgbClr val="000013"/>
            </a:gs>
            <a:gs pos="43000">
              <a:srgbClr val="000037"/>
            </a:gs>
            <a:gs pos="74000">
              <a:srgbClr val="20073E"/>
            </a:gs>
            <a:gs pos="88000">
              <a:srgbClr val="411A6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EAEC3-95F2-4652-AFEC-5ACBF20FE135}" type="datetimeFigureOut">
              <a:rPr lang="zh-CN" altLang="en-US" smtClean="0"/>
              <a:t>2019/9/6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DFAE4-4965-404A-A992-210482815A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80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9"/>
            <a:ext cx="12192000" cy="6860679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501847" y="3004033"/>
            <a:ext cx="918830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913765">
              <a:defRPr/>
            </a:pPr>
            <a:r>
              <a:rPr lang="zh-CN" altLang="en-US" sz="5400" b="1" spc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“致敬钢铁侠”</a:t>
            </a:r>
            <a:endParaRPr lang="en-US" altLang="zh-CN" sz="5400" b="1" spc="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  <a:p>
            <a:pPr algn="ctr" defTabSz="913765">
              <a:defRPr/>
            </a:pPr>
            <a:r>
              <a:rPr lang="zh-CN" altLang="en-US" sz="5400" b="1" spc="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创意台灯</a:t>
            </a:r>
          </a:p>
        </p:txBody>
      </p:sp>
      <p:pic>
        <p:nvPicPr>
          <p:cNvPr id="3" name="Rob Simonsen - Im'ing Cassidy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69604" y="0"/>
            <a:ext cx="609600" cy="609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75921E-B4EB-4BE9-A5A5-EFF967BE5DE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5389469" y="1276711"/>
            <a:ext cx="1413062" cy="13820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F85083-A413-4681-A154-69B0F18EDEDF}"/>
              </a:ext>
            </a:extLst>
          </p:cNvPr>
          <p:cNvSpPr txBox="1"/>
          <p:nvPr/>
        </p:nvSpPr>
        <p:spPr>
          <a:xfrm>
            <a:off x="8229600" y="5405837"/>
            <a:ext cx="5562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                           王晓雯☆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21 </a:t>
            </a:r>
            <a:r>
              <a:rPr lang="zh-CN" altLang="en-US" sz="2400" dirty="0">
                <a:solidFill>
                  <a:schemeClr val="bg1"/>
                </a:solidFill>
              </a:rPr>
              <a:t>贾维斯组</a:t>
            </a:r>
            <a:r>
              <a:rPr lang="en-US" altLang="zh-CN" sz="2400" dirty="0">
                <a:solidFill>
                  <a:schemeClr val="bg1"/>
                </a:solidFill>
              </a:rPr>
              <a:t>:</a:t>
            </a:r>
            <a:r>
              <a:rPr lang="zh-CN" altLang="en-US" sz="2400" dirty="0">
                <a:solidFill>
                  <a:schemeClr val="bg1"/>
                </a:solidFill>
              </a:rPr>
              <a:t>       黄隆钤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>
                <a:solidFill>
                  <a:schemeClr val="bg1"/>
                </a:solidFill>
              </a:rPr>
              <a:t>                           曹隆荀</a:t>
            </a:r>
          </a:p>
        </p:txBody>
      </p:sp>
    </p:spTree>
    <p:extLst>
      <p:ext uri="{BB962C8B-B14F-4D97-AF65-F5344CB8AC3E}">
        <p14:creationId xmlns:p14="http://schemas.microsoft.com/office/powerpoint/2010/main" val="333894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16030" y="1174379"/>
            <a:ext cx="3959941" cy="2705194"/>
            <a:chOff x="4116030" y="1174379"/>
            <a:chExt cx="3959941" cy="2705194"/>
          </a:xfrm>
        </p:grpSpPr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3" y="3313018"/>
              <a:ext cx="172355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主体功能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A1F6FAE-83C4-4448-AB3B-FB5E6FB2A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5389468" y="4062612"/>
            <a:ext cx="1413062" cy="1382007"/>
          </a:xfrm>
          <a:prstGeom prst="rect">
            <a:avLst/>
          </a:prstGeom>
        </p:spPr>
      </p:pic>
      <p:pic>
        <p:nvPicPr>
          <p:cNvPr id="12" name="图片 11" descr="图片包含 室内&#10;&#10;已生成高可信度的说明">
            <a:extLst>
              <a:ext uri="{FF2B5EF4-FFF2-40B4-BE49-F238E27FC236}">
                <a16:creationId xmlns:a16="http://schemas.microsoft.com/office/drawing/2014/main" id="{94D51851-8E18-4AEA-9626-48264BCAA0D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" y="3228628"/>
            <a:ext cx="5352966" cy="36101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2059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3950" y="210850"/>
            <a:ext cx="3724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台灯主体展示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886BD9-4F4E-D54E-9D7F-69CDE2375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50" y="795765"/>
            <a:ext cx="8663896" cy="542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4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41453" y="210850"/>
            <a:ext cx="5109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3.2 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台灯部分装配体展示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396F09-61D6-2D44-8A99-EE15C0B7B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271" y="1058640"/>
            <a:ext cx="3406292" cy="33005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3D45DB-4612-284A-8AED-566CBBDAD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563" y="1058640"/>
            <a:ext cx="3829873" cy="33005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20F257-C26A-DA49-AFA0-404B8BBC61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197" y="2563695"/>
            <a:ext cx="1684074" cy="179354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4F00CEE-A2B4-5E4B-892A-301802F42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4511" y="4294306"/>
            <a:ext cx="5451566" cy="23592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98EE44-A660-8E43-8ADD-472C347E6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0564" y="1058640"/>
            <a:ext cx="1684074" cy="161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59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3949" y="210850"/>
            <a:ext cx="3724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3.3 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亮点细节展示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AED4B-B6D9-3D40-8E3B-043866332F37}"/>
              </a:ext>
            </a:extLst>
          </p:cNvPr>
          <p:cNvSpPr txBox="1"/>
          <p:nvPr/>
        </p:nvSpPr>
        <p:spPr>
          <a:xfrm>
            <a:off x="1550019" y="314215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圆形滑动变阻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D3DAD1-322E-E740-90F8-950EBEE58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060" y="2243281"/>
            <a:ext cx="3325726" cy="2536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3949" y="210850"/>
            <a:ext cx="3724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3.3 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亮点细节展示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AED4B-B6D9-3D40-8E3B-043866332F37}"/>
              </a:ext>
            </a:extLst>
          </p:cNvPr>
          <p:cNvSpPr txBox="1"/>
          <p:nvPr/>
        </p:nvSpPr>
        <p:spPr>
          <a:xfrm>
            <a:off x="163449" y="534015"/>
            <a:ext cx="2905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由底至顶的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按钮</a:t>
            </a:r>
            <a:r>
              <a:rPr kumimoji="1" lang="en-US" altLang="zh-CN" dirty="0"/>
              <a:t>-</a:t>
            </a:r>
            <a:r>
              <a:rPr kumimoji="1" lang="zh-CN" altLang="en-US" dirty="0"/>
              <a:t>电磁铁</a:t>
            </a:r>
            <a:r>
              <a:rPr kumimoji="1" lang="en-US" altLang="zh-CN" dirty="0"/>
              <a:t>-</a:t>
            </a:r>
            <a:r>
              <a:rPr kumimoji="1" lang="zh-CN" altLang="en-US" dirty="0"/>
              <a:t>弹簧</a:t>
            </a:r>
            <a:r>
              <a:rPr kumimoji="1" lang="en-US" altLang="zh-CN" dirty="0"/>
              <a:t>-</a:t>
            </a:r>
            <a:r>
              <a:rPr kumimoji="1" lang="zh-CN" altLang="en-US" dirty="0"/>
              <a:t>手指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一体牵连设计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5A4C49-E371-3541-92C4-E919FDF6D2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4"/>
          <a:stretch/>
        </p:blipFill>
        <p:spPr>
          <a:xfrm>
            <a:off x="1696346" y="2174486"/>
            <a:ext cx="8998933" cy="286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3949" y="210850"/>
            <a:ext cx="37240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3.3 </a:t>
            </a:r>
            <a:r>
              <a:rPr lang="zh-CN" alt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亮点细节展示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AAED4B-B6D9-3D40-8E3B-043866332F37}"/>
              </a:ext>
            </a:extLst>
          </p:cNvPr>
          <p:cNvSpPr txBox="1"/>
          <p:nvPr/>
        </p:nvSpPr>
        <p:spPr>
          <a:xfrm>
            <a:off x="341869" y="2551837"/>
            <a:ext cx="29052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由底至顶的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按钮</a:t>
            </a:r>
            <a:r>
              <a:rPr kumimoji="1" lang="en-US" altLang="zh-CN" dirty="0"/>
              <a:t>-</a:t>
            </a:r>
            <a:r>
              <a:rPr kumimoji="1" lang="zh-CN" altLang="en-US" dirty="0"/>
              <a:t>电磁铁</a:t>
            </a:r>
            <a:r>
              <a:rPr kumimoji="1" lang="en-US" altLang="zh-CN" dirty="0"/>
              <a:t>-</a:t>
            </a:r>
            <a:r>
              <a:rPr kumimoji="1" lang="zh-CN" altLang="en-US" dirty="0"/>
              <a:t>弹簧</a:t>
            </a:r>
            <a:r>
              <a:rPr kumimoji="1" lang="en-US" altLang="zh-CN" dirty="0"/>
              <a:t>-</a:t>
            </a:r>
            <a:r>
              <a:rPr kumimoji="1" lang="zh-CN" altLang="en-US" dirty="0"/>
              <a:t>手指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一体牵连设计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3016627-8655-9449-B776-49D7D7244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530" y="1578594"/>
            <a:ext cx="7550948" cy="41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6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5614" y="210850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 </a:t>
            </a:r>
            <a:r>
              <a: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技术指标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2CF65C-F813-4DBA-A327-E504A08814BA}"/>
              </a:ext>
            </a:extLst>
          </p:cNvPr>
          <p:cNvSpPr txBox="1"/>
          <p:nvPr/>
        </p:nvSpPr>
        <p:spPr>
          <a:xfrm>
            <a:off x="631372" y="911610"/>
            <a:ext cx="11092542" cy="446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光照强度调节范围（</a:t>
            </a:r>
            <a:r>
              <a:rPr lang="en-US" altLang="zh-CN" sz="2400" dirty="0">
                <a:solidFill>
                  <a:schemeClr val="bg1"/>
                </a:solidFill>
              </a:rPr>
              <a:t>lx</a:t>
            </a:r>
            <a:r>
              <a:rPr lang="zh-CN" altLang="en-US" sz="2400" dirty="0">
                <a:solidFill>
                  <a:schemeClr val="bg1"/>
                </a:solidFill>
              </a:rPr>
              <a:t>）：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中央区域照度至少达到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00</a:t>
            </a:r>
            <a:r>
              <a:rPr lang="zh-CN" altLang="en-US" sz="2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，边缘区域达到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40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</a:rPr>
              <a:t>0</a:t>
            </a:r>
            <a:r>
              <a:rPr lang="en-US" altLang="zh-CN" sz="2400" baseline="30000" dirty="0">
                <a:solidFill>
                  <a:schemeClr val="bg1"/>
                </a:solidFill>
                <a:latin typeface="Arial" panose="020B0604020202020204" pitchFamily="34" charset="0"/>
              </a:rPr>
              <a:t>【1】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光照色温范围（</a:t>
            </a:r>
            <a:r>
              <a:rPr lang="en-US" altLang="zh-CN" sz="2400" dirty="0">
                <a:solidFill>
                  <a:schemeClr val="bg1"/>
                </a:solidFill>
              </a:rPr>
              <a:t>K</a:t>
            </a:r>
            <a:r>
              <a:rPr lang="zh-CN" altLang="en-US" sz="2400" dirty="0">
                <a:solidFill>
                  <a:schemeClr val="bg1"/>
                </a:solidFill>
              </a:rPr>
              <a:t>）：</a:t>
            </a:r>
            <a:r>
              <a:rPr lang="en-US" altLang="zh-CN" sz="2400" dirty="0">
                <a:solidFill>
                  <a:schemeClr val="bg1"/>
                </a:solidFill>
              </a:rPr>
              <a:t>3000-4000</a:t>
            </a:r>
            <a:r>
              <a:rPr lang="en-US" altLang="zh-CN" sz="2400" baseline="30000" dirty="0">
                <a:solidFill>
                  <a:schemeClr val="bg1"/>
                </a:solidFill>
              </a:rPr>
              <a:t>【1】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光源频闪程度（</a:t>
            </a:r>
            <a:r>
              <a:rPr lang="en-US" altLang="zh-CN" sz="2400" dirty="0">
                <a:solidFill>
                  <a:schemeClr val="bg1"/>
                </a:solidFill>
              </a:rPr>
              <a:t>Hz</a:t>
            </a:r>
            <a:r>
              <a:rPr lang="zh-CN" altLang="en-US" sz="2400" dirty="0">
                <a:solidFill>
                  <a:schemeClr val="bg1"/>
                </a:solidFill>
              </a:rPr>
              <a:t>）：＞</a:t>
            </a:r>
            <a:r>
              <a:rPr lang="en-US" altLang="zh-CN" sz="2400" dirty="0">
                <a:solidFill>
                  <a:schemeClr val="bg1"/>
                </a:solidFill>
              </a:rPr>
              <a:t>3125</a:t>
            </a:r>
            <a:r>
              <a:rPr lang="en-US" altLang="zh-CN" sz="2400" baseline="30000" dirty="0">
                <a:solidFill>
                  <a:schemeClr val="bg1"/>
                </a:solidFill>
              </a:rPr>
              <a:t>【2】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机械臂可旋转角度（</a:t>
            </a:r>
            <a:r>
              <a:rPr lang="en-US" altLang="zh-CN" sz="2400" dirty="0">
                <a:solidFill>
                  <a:schemeClr val="bg1"/>
                </a:solidFill>
              </a:rPr>
              <a:t>°</a:t>
            </a:r>
            <a:r>
              <a:rPr lang="zh-CN" altLang="en-US" sz="2400" dirty="0">
                <a:solidFill>
                  <a:schemeClr val="bg1"/>
                </a:solidFill>
              </a:rPr>
              <a:t>）：</a:t>
            </a:r>
            <a:r>
              <a:rPr lang="en-US" altLang="zh-CN" sz="2400" dirty="0">
                <a:solidFill>
                  <a:schemeClr val="bg1"/>
                </a:solidFill>
              </a:rPr>
              <a:t>180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显色指数： ≥</a:t>
            </a:r>
            <a:r>
              <a:rPr lang="en-US" altLang="zh-CN" sz="2400" dirty="0">
                <a:solidFill>
                  <a:schemeClr val="bg1"/>
                </a:solidFill>
              </a:rPr>
              <a:t>90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台灯整体质量（</a:t>
            </a:r>
            <a:r>
              <a:rPr lang="en-US" altLang="zh-CN" sz="2400" dirty="0">
                <a:solidFill>
                  <a:schemeClr val="bg1"/>
                </a:solidFill>
              </a:rPr>
              <a:t>kg</a:t>
            </a:r>
            <a:r>
              <a:rPr lang="zh-CN" altLang="en-US" sz="2400" dirty="0">
                <a:solidFill>
                  <a:schemeClr val="bg1"/>
                </a:solidFill>
              </a:rPr>
              <a:t>）： </a:t>
            </a:r>
            <a:r>
              <a:rPr lang="en-US" altLang="zh-CN" sz="2400" dirty="0">
                <a:solidFill>
                  <a:schemeClr val="bg1"/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台灯美观性与实用性：外壳肌肉线条流畅、颜色搭配合理，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</a:rPr>
              <a:t>                                    </a:t>
            </a:r>
            <a:r>
              <a:rPr lang="zh-CN" altLang="en-US" sz="2400" dirty="0">
                <a:solidFill>
                  <a:schemeClr val="bg1"/>
                </a:solidFill>
              </a:rPr>
              <a:t>整体形状酷似钢铁侠手臂，旋转移动使用时无凝滞感；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30AC6E6-764E-4824-83AE-531D6658D3CE}"/>
              </a:ext>
            </a:extLst>
          </p:cNvPr>
          <p:cNvCxnSpPr>
            <a:cxnSpLocks/>
          </p:cNvCxnSpPr>
          <p:nvPr/>
        </p:nvCxnSpPr>
        <p:spPr>
          <a:xfrm>
            <a:off x="0" y="5802086"/>
            <a:ext cx="33528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1795B25E-1025-4B1D-AE96-604059C470CD}"/>
              </a:ext>
            </a:extLst>
          </p:cNvPr>
          <p:cNvSpPr txBox="1"/>
          <p:nvPr/>
        </p:nvSpPr>
        <p:spPr>
          <a:xfrm>
            <a:off x="-32661" y="5802086"/>
            <a:ext cx="6128658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【1】《</a:t>
            </a:r>
            <a:r>
              <a:rPr lang="zh-CN" altLang="en-US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读写作业台灯性能要求</a:t>
            </a:r>
            <a:r>
              <a:rPr lang="en-US" altLang="zh-CN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》GB/T 9473-2017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Microsoft YaHei Light" panose="020B0503020204020204" pitchFamily="34" charset="-122"/>
              </a:rPr>
              <a:t>。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【2】IEEE </a:t>
            </a:r>
            <a:r>
              <a:rPr lang="zh-CN" altLang="en-US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（电气电子工程师学会）</a:t>
            </a:r>
            <a:r>
              <a:rPr lang="en-US" altLang="zh-CN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PAR-1789</a:t>
            </a:r>
            <a:r>
              <a:rPr lang="zh-CN" altLang="en-US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标准。</a:t>
            </a:r>
            <a:endParaRPr lang="en-US" altLang="zh-CN" dirty="0">
              <a:solidFill>
                <a:schemeClr val="bg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6735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16030" y="1174379"/>
            <a:ext cx="3959941" cy="2705194"/>
            <a:chOff x="4116030" y="1174379"/>
            <a:chExt cx="3959941" cy="2705194"/>
          </a:xfrm>
        </p:grpSpPr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6" y="3313018"/>
              <a:ext cx="1723549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市场分析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A1F6FAE-83C4-4448-AB3B-FB5E6FB2A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5389468" y="4062612"/>
            <a:ext cx="1413062" cy="1382007"/>
          </a:xfrm>
          <a:prstGeom prst="rect">
            <a:avLst/>
          </a:prstGeom>
        </p:spPr>
      </p:pic>
      <p:pic>
        <p:nvPicPr>
          <p:cNvPr id="12" name="图片 11" descr="图片包含 室内&#10;&#10;已生成高可信度的说明">
            <a:extLst>
              <a:ext uri="{FF2B5EF4-FFF2-40B4-BE49-F238E27FC236}">
                <a16:creationId xmlns:a16="http://schemas.microsoft.com/office/drawing/2014/main" id="{D9D72E8E-9D59-4D22-A269-CD18DAAA18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" y="3228628"/>
            <a:ext cx="5352966" cy="36101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174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A1F6FAE-83C4-4448-AB3B-FB5E6FB2A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475625" y="390292"/>
            <a:ext cx="1413062" cy="1382007"/>
          </a:xfrm>
          <a:prstGeom prst="rect">
            <a:avLst/>
          </a:prstGeom>
        </p:spPr>
      </p:pic>
      <p:pic>
        <p:nvPicPr>
          <p:cNvPr id="12" name="图片 11" descr="图片包含 室内&#10;&#10;已生成高可信度的说明">
            <a:extLst>
              <a:ext uri="{FF2B5EF4-FFF2-40B4-BE49-F238E27FC236}">
                <a16:creationId xmlns:a16="http://schemas.microsoft.com/office/drawing/2014/main" id="{D9D72E8E-9D59-4D22-A269-CD18DAAA18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" y="3228628"/>
            <a:ext cx="5352966" cy="36101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EB62CC5-38B6-9F4F-9061-4DF142F0CC09}"/>
              </a:ext>
            </a:extLst>
          </p:cNvPr>
          <p:cNvSpPr txBox="1"/>
          <p:nvPr/>
        </p:nvSpPr>
        <p:spPr>
          <a:xfrm>
            <a:off x="6096000" y="812582"/>
            <a:ext cx="392500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kumimoji="1" lang="zh-CN" altLang="en-US" sz="2800" dirty="0">
                <a:solidFill>
                  <a:schemeClr val="bg1"/>
                </a:solidFill>
              </a:rPr>
              <a:t>纵观淘宝，台灯无数，却毫无“钢铁侠”台灯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kumimoji="1" lang="zh-CN" altLang="en-US" sz="2800" dirty="0">
                <a:solidFill>
                  <a:schemeClr val="bg1"/>
                </a:solidFill>
              </a:rPr>
              <a:t>我们面向钢铁侠爱好者，面向希望让自己的书桌变得有金属感而充满能量的朋友</a:t>
            </a:r>
            <a:endParaRPr kumimoji="1"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kumimoji="1" lang="en-US" altLang="zh-CN" sz="28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r>
              <a:rPr kumimoji="1" lang="zh-CN" altLang="en-US" sz="2800" dirty="0">
                <a:solidFill>
                  <a:schemeClr val="bg1"/>
                </a:solidFill>
              </a:rPr>
              <a:t>成本≤</a:t>
            </a:r>
            <a:r>
              <a:rPr kumimoji="1" lang="en-US" altLang="zh-CN" sz="2800" dirty="0">
                <a:solidFill>
                  <a:schemeClr val="bg1"/>
                </a:solidFill>
              </a:rPr>
              <a:t>¥250</a:t>
            </a:r>
          </a:p>
          <a:p>
            <a:r>
              <a:rPr kumimoji="1" lang="zh-CN" altLang="en-US" sz="2800" dirty="0">
                <a:solidFill>
                  <a:schemeClr val="bg1"/>
                </a:solidFill>
              </a:rPr>
              <a:t>     估价可达</a:t>
            </a:r>
            <a:r>
              <a:rPr kumimoji="1" lang="en-US" altLang="zh-CN" sz="2800" dirty="0">
                <a:solidFill>
                  <a:schemeClr val="bg1"/>
                </a:solidFill>
              </a:rPr>
              <a:t>¥500+</a:t>
            </a:r>
          </a:p>
        </p:txBody>
      </p:sp>
    </p:spTree>
    <p:extLst>
      <p:ext uri="{BB962C8B-B14F-4D97-AF65-F5344CB8AC3E}">
        <p14:creationId xmlns:p14="http://schemas.microsoft.com/office/powerpoint/2010/main" val="31550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679"/>
            <a:ext cx="12192000" cy="6860679"/>
          </a:xfrm>
          <a:prstGeom prst="rect">
            <a:avLst/>
          </a:prstGeom>
        </p:spPr>
      </p:pic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1406597" y="2974715"/>
            <a:ext cx="918830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ctr" defTabSz="913765">
              <a:defRPr/>
            </a:pPr>
            <a:r>
              <a:rPr lang="en-US" altLang="zh-CN" sz="5400" b="1" spc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 </a:t>
            </a:r>
            <a:r>
              <a:rPr lang="zh-CN" altLang="en-US" sz="5400" b="1" spc="3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</a:rPr>
              <a:t>感谢您的观看</a:t>
            </a:r>
            <a:endParaRPr lang="zh-CN" altLang="en-US" sz="4400" b="1" spc="3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E07D388-6A22-4B3F-B910-1D5FAB4BC7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5389469" y="1276711"/>
            <a:ext cx="1413062" cy="13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4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01754" y="572066"/>
            <a:ext cx="5010788" cy="4335384"/>
            <a:chOff x="1085213" y="563101"/>
            <a:chExt cx="5010788" cy="5008437"/>
          </a:xfrm>
        </p:grpSpPr>
        <p:sp>
          <p:nvSpPr>
            <p:cNvPr id="25" name="任意多边形 24"/>
            <p:cNvSpPr/>
            <p:nvPr/>
          </p:nvSpPr>
          <p:spPr>
            <a:xfrm>
              <a:off x="1085213" y="563101"/>
              <a:ext cx="2336249" cy="778480"/>
            </a:xfrm>
            <a:custGeom>
              <a:avLst/>
              <a:gdLst/>
              <a:ahLst/>
              <a:cxnLst/>
              <a:rect l="l" t="t" r="r" b="b"/>
              <a:pathLst>
                <a:path w="2591596" h="863566">
                  <a:moveTo>
                    <a:pt x="727362" y="291163"/>
                  </a:moveTo>
                  <a:lnTo>
                    <a:pt x="806487" y="291163"/>
                  </a:lnTo>
                  <a:lnTo>
                    <a:pt x="806487" y="577838"/>
                  </a:lnTo>
                  <a:lnTo>
                    <a:pt x="727362" y="577838"/>
                  </a:lnTo>
                  <a:close/>
                  <a:moveTo>
                    <a:pt x="1989326" y="241617"/>
                  </a:moveTo>
                  <a:cubicBezTo>
                    <a:pt x="1966156" y="241617"/>
                    <a:pt x="1954570" y="253449"/>
                    <a:pt x="1954570" y="277112"/>
                  </a:cubicBezTo>
                  <a:lnTo>
                    <a:pt x="1954570" y="362893"/>
                  </a:lnTo>
                  <a:cubicBezTo>
                    <a:pt x="1954570" y="375382"/>
                    <a:pt x="1958761" y="385653"/>
                    <a:pt x="1967142" y="393705"/>
                  </a:cubicBezTo>
                  <a:lnTo>
                    <a:pt x="2082749" y="503150"/>
                  </a:lnTo>
                  <a:lnTo>
                    <a:pt x="2082749" y="578824"/>
                  </a:lnTo>
                  <a:lnTo>
                    <a:pt x="2012251" y="578824"/>
                  </a:lnTo>
                  <a:lnTo>
                    <a:pt x="2012251" y="500192"/>
                  </a:lnTo>
                  <a:lnTo>
                    <a:pt x="1954570" y="500192"/>
                  </a:lnTo>
                  <a:lnTo>
                    <a:pt x="1954570" y="592135"/>
                  </a:lnTo>
                  <a:cubicBezTo>
                    <a:pt x="1954570" y="615634"/>
                    <a:pt x="1966156" y="627384"/>
                    <a:pt x="1989326" y="627384"/>
                  </a:cubicBezTo>
                  <a:lnTo>
                    <a:pt x="2105426" y="627384"/>
                  </a:lnTo>
                  <a:cubicBezTo>
                    <a:pt x="2128761" y="627384"/>
                    <a:pt x="2140429" y="615634"/>
                    <a:pt x="2140429" y="592135"/>
                  </a:cubicBezTo>
                  <a:lnTo>
                    <a:pt x="2140429" y="500192"/>
                  </a:lnTo>
                  <a:cubicBezTo>
                    <a:pt x="2140429" y="487210"/>
                    <a:pt x="2136238" y="476775"/>
                    <a:pt x="2127857" y="468887"/>
                  </a:cubicBezTo>
                  <a:lnTo>
                    <a:pt x="2012251" y="359935"/>
                  </a:lnTo>
                  <a:lnTo>
                    <a:pt x="2012251" y="290177"/>
                  </a:lnTo>
                  <a:lnTo>
                    <a:pt x="2082749" y="290177"/>
                  </a:lnTo>
                  <a:lnTo>
                    <a:pt x="2082749" y="362893"/>
                  </a:lnTo>
                  <a:lnTo>
                    <a:pt x="2140429" y="362893"/>
                  </a:lnTo>
                  <a:lnTo>
                    <a:pt x="2140429" y="276619"/>
                  </a:lnTo>
                  <a:cubicBezTo>
                    <a:pt x="2140429" y="253284"/>
                    <a:pt x="2128761" y="241617"/>
                    <a:pt x="2105426" y="241617"/>
                  </a:cubicBezTo>
                  <a:close/>
                  <a:moveTo>
                    <a:pt x="1748048" y="241617"/>
                  </a:moveTo>
                  <a:lnTo>
                    <a:pt x="1748048" y="292642"/>
                  </a:lnTo>
                  <a:lnTo>
                    <a:pt x="1811644" y="292642"/>
                  </a:lnTo>
                  <a:lnTo>
                    <a:pt x="1811644" y="627384"/>
                  </a:lnTo>
                  <a:lnTo>
                    <a:pt x="1869078" y="627384"/>
                  </a:lnTo>
                  <a:lnTo>
                    <a:pt x="1869078" y="292642"/>
                  </a:lnTo>
                  <a:lnTo>
                    <a:pt x="1932674" y="292642"/>
                  </a:lnTo>
                  <a:lnTo>
                    <a:pt x="1932674" y="241617"/>
                  </a:lnTo>
                  <a:close/>
                  <a:moveTo>
                    <a:pt x="1526931" y="241617"/>
                  </a:moveTo>
                  <a:lnTo>
                    <a:pt x="1526931" y="627384"/>
                  </a:lnTo>
                  <a:lnTo>
                    <a:pt x="1583132" y="627384"/>
                  </a:lnTo>
                  <a:lnTo>
                    <a:pt x="1583132" y="412439"/>
                  </a:lnTo>
                  <a:cubicBezTo>
                    <a:pt x="1583132" y="405701"/>
                    <a:pt x="1581900" y="396417"/>
                    <a:pt x="1579435" y="384585"/>
                  </a:cubicBezTo>
                  <a:lnTo>
                    <a:pt x="1671871" y="627384"/>
                  </a:lnTo>
                  <a:lnTo>
                    <a:pt x="1722403" y="627384"/>
                  </a:lnTo>
                  <a:lnTo>
                    <a:pt x="1722403" y="241617"/>
                  </a:lnTo>
                  <a:lnTo>
                    <a:pt x="1666202" y="241617"/>
                  </a:lnTo>
                  <a:lnTo>
                    <a:pt x="1666202" y="451632"/>
                  </a:lnTo>
                  <a:cubicBezTo>
                    <a:pt x="1666202" y="458370"/>
                    <a:pt x="1667434" y="467654"/>
                    <a:pt x="1669899" y="479486"/>
                  </a:cubicBezTo>
                  <a:lnTo>
                    <a:pt x="1577463" y="241617"/>
                  </a:lnTo>
                  <a:close/>
                  <a:moveTo>
                    <a:pt x="1317381" y="241617"/>
                  </a:moveTo>
                  <a:lnTo>
                    <a:pt x="1317381" y="627384"/>
                  </a:lnTo>
                  <a:lnTo>
                    <a:pt x="1477358" y="627384"/>
                  </a:lnTo>
                  <a:lnTo>
                    <a:pt x="1477358" y="576359"/>
                  </a:lnTo>
                  <a:lnTo>
                    <a:pt x="1375062" y="576359"/>
                  </a:lnTo>
                  <a:lnTo>
                    <a:pt x="1375062" y="455329"/>
                  </a:lnTo>
                  <a:lnTo>
                    <a:pt x="1461828" y="455329"/>
                  </a:lnTo>
                  <a:lnTo>
                    <a:pt x="1461828" y="405291"/>
                  </a:lnTo>
                  <a:lnTo>
                    <a:pt x="1375062" y="405291"/>
                  </a:lnTo>
                  <a:lnTo>
                    <a:pt x="1375062" y="292642"/>
                  </a:lnTo>
                  <a:lnTo>
                    <a:pt x="1475879" y="292642"/>
                  </a:lnTo>
                  <a:lnTo>
                    <a:pt x="1475879" y="241617"/>
                  </a:lnTo>
                  <a:close/>
                  <a:moveTo>
                    <a:pt x="1109873" y="241617"/>
                  </a:moveTo>
                  <a:lnTo>
                    <a:pt x="1109873" y="292642"/>
                  </a:lnTo>
                  <a:lnTo>
                    <a:pt x="1173469" y="292642"/>
                  </a:lnTo>
                  <a:lnTo>
                    <a:pt x="1173469" y="627384"/>
                  </a:lnTo>
                  <a:lnTo>
                    <a:pt x="1230903" y="627384"/>
                  </a:lnTo>
                  <a:lnTo>
                    <a:pt x="1230903" y="292642"/>
                  </a:lnTo>
                  <a:lnTo>
                    <a:pt x="1294499" y="292642"/>
                  </a:lnTo>
                  <a:lnTo>
                    <a:pt x="1294499" y="241617"/>
                  </a:lnTo>
                  <a:close/>
                  <a:moveTo>
                    <a:pt x="898281" y="241617"/>
                  </a:moveTo>
                  <a:lnTo>
                    <a:pt x="898281" y="627384"/>
                  </a:lnTo>
                  <a:lnTo>
                    <a:pt x="954483" y="627384"/>
                  </a:lnTo>
                  <a:lnTo>
                    <a:pt x="954483" y="412439"/>
                  </a:lnTo>
                  <a:cubicBezTo>
                    <a:pt x="954483" y="405701"/>
                    <a:pt x="953250" y="396417"/>
                    <a:pt x="950785" y="384585"/>
                  </a:cubicBezTo>
                  <a:lnTo>
                    <a:pt x="1043221" y="627384"/>
                  </a:lnTo>
                  <a:lnTo>
                    <a:pt x="1093753" y="627384"/>
                  </a:lnTo>
                  <a:lnTo>
                    <a:pt x="1093753" y="241617"/>
                  </a:lnTo>
                  <a:lnTo>
                    <a:pt x="1037552" y="241617"/>
                  </a:lnTo>
                  <a:lnTo>
                    <a:pt x="1037552" y="451632"/>
                  </a:lnTo>
                  <a:cubicBezTo>
                    <a:pt x="1037552" y="458370"/>
                    <a:pt x="1038785" y="467654"/>
                    <a:pt x="1041249" y="479486"/>
                  </a:cubicBezTo>
                  <a:lnTo>
                    <a:pt x="948813" y="241617"/>
                  </a:lnTo>
                  <a:close/>
                  <a:moveTo>
                    <a:pt x="703944" y="241617"/>
                  </a:moveTo>
                  <a:cubicBezTo>
                    <a:pt x="681102" y="241617"/>
                    <a:pt x="669681" y="253449"/>
                    <a:pt x="669681" y="277112"/>
                  </a:cubicBezTo>
                  <a:lnTo>
                    <a:pt x="669681" y="592135"/>
                  </a:lnTo>
                  <a:cubicBezTo>
                    <a:pt x="669681" y="615634"/>
                    <a:pt x="681102" y="627384"/>
                    <a:pt x="703944" y="627384"/>
                  </a:cubicBezTo>
                  <a:lnTo>
                    <a:pt x="829165" y="627384"/>
                  </a:lnTo>
                  <a:cubicBezTo>
                    <a:pt x="852500" y="627384"/>
                    <a:pt x="864167" y="615634"/>
                    <a:pt x="864167" y="592135"/>
                  </a:cubicBezTo>
                  <a:lnTo>
                    <a:pt x="864167" y="277112"/>
                  </a:lnTo>
                  <a:cubicBezTo>
                    <a:pt x="864167" y="253449"/>
                    <a:pt x="852500" y="241617"/>
                    <a:pt x="829165" y="241617"/>
                  </a:cubicBezTo>
                  <a:close/>
                  <a:moveTo>
                    <a:pt x="475344" y="241617"/>
                  </a:moveTo>
                  <a:cubicBezTo>
                    <a:pt x="452502" y="241617"/>
                    <a:pt x="441081" y="253449"/>
                    <a:pt x="441081" y="277112"/>
                  </a:cubicBezTo>
                  <a:lnTo>
                    <a:pt x="441081" y="592135"/>
                  </a:lnTo>
                  <a:cubicBezTo>
                    <a:pt x="441081" y="615634"/>
                    <a:pt x="452502" y="627384"/>
                    <a:pt x="475344" y="627384"/>
                  </a:cubicBezTo>
                  <a:lnTo>
                    <a:pt x="595635" y="627384"/>
                  </a:lnTo>
                  <a:cubicBezTo>
                    <a:pt x="619134" y="627384"/>
                    <a:pt x="630884" y="615634"/>
                    <a:pt x="630884" y="592135"/>
                  </a:cubicBezTo>
                  <a:lnTo>
                    <a:pt x="630884" y="496741"/>
                  </a:lnTo>
                  <a:lnTo>
                    <a:pt x="573450" y="496741"/>
                  </a:lnTo>
                  <a:lnTo>
                    <a:pt x="573450" y="577838"/>
                  </a:lnTo>
                  <a:lnTo>
                    <a:pt x="498762" y="577838"/>
                  </a:lnTo>
                  <a:lnTo>
                    <a:pt x="498762" y="291163"/>
                  </a:lnTo>
                  <a:lnTo>
                    <a:pt x="573450" y="291163"/>
                  </a:lnTo>
                  <a:lnTo>
                    <a:pt x="573450" y="367330"/>
                  </a:lnTo>
                  <a:lnTo>
                    <a:pt x="630884" y="367330"/>
                  </a:lnTo>
                  <a:lnTo>
                    <a:pt x="630884" y="277112"/>
                  </a:lnTo>
                  <a:cubicBezTo>
                    <a:pt x="630884" y="253449"/>
                    <a:pt x="619134" y="241617"/>
                    <a:pt x="595635" y="241617"/>
                  </a:cubicBezTo>
                  <a:close/>
                  <a:moveTo>
                    <a:pt x="0" y="0"/>
                  </a:moveTo>
                  <a:lnTo>
                    <a:pt x="2591596" y="0"/>
                  </a:lnTo>
                  <a:lnTo>
                    <a:pt x="2591596" y="863566"/>
                  </a:lnTo>
                  <a:lnTo>
                    <a:pt x="0" y="863566"/>
                  </a:ln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altLang="zh-CN" sz="3600" b="1" dirty="0">
                <a:solidFill>
                  <a:srgbClr val="D82132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600256" y="2147199"/>
              <a:ext cx="3495745" cy="3424339"/>
              <a:chOff x="2724803" y="1820275"/>
              <a:chExt cx="3902141" cy="3822435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734925" y="1820275"/>
                <a:ext cx="3892018" cy="594932"/>
                <a:chOff x="7172243" y="1320851"/>
                <a:chExt cx="4317408" cy="659956"/>
              </a:xfrm>
            </p:grpSpPr>
            <p:sp>
              <p:nvSpPr>
                <p:cNvPr id="8" name="Freeform 53"/>
                <p:cNvSpPr>
                  <a:spLocks/>
                </p:cNvSpPr>
                <p:nvPr/>
              </p:nvSpPr>
              <p:spPr bwMode="auto">
                <a:xfrm>
                  <a:off x="7986719" y="1320851"/>
                  <a:ext cx="3502932" cy="624525"/>
                </a:xfrm>
                <a:custGeom>
                  <a:avLst/>
                  <a:gdLst>
                    <a:gd name="T0" fmla="*/ 2353 w 2385"/>
                    <a:gd name="T1" fmla="*/ 0 h 425"/>
                    <a:gd name="T2" fmla="*/ 0 w 2385"/>
                    <a:gd name="T3" fmla="*/ 0 h 425"/>
                    <a:gd name="T4" fmla="*/ 0 w 2385"/>
                    <a:gd name="T5" fmla="*/ 425 h 425"/>
                    <a:gd name="T6" fmla="*/ 2353 w 2385"/>
                    <a:gd name="T7" fmla="*/ 425 h 425"/>
                    <a:gd name="T8" fmla="*/ 2385 w 2385"/>
                    <a:gd name="T9" fmla="*/ 393 h 425"/>
                    <a:gd name="T10" fmla="*/ 2385 w 2385"/>
                    <a:gd name="T11" fmla="*/ 32 h 425"/>
                    <a:gd name="T12" fmla="*/ 2353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235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2353" y="425"/>
                        <a:pt x="2353" y="425"/>
                        <a:pt x="2353" y="425"/>
                      </a:cubicBezTo>
                      <a:cubicBezTo>
                        <a:pt x="2370" y="425"/>
                        <a:pt x="2385" y="411"/>
                        <a:pt x="2385" y="393"/>
                      </a:cubicBezTo>
                      <a:cubicBezTo>
                        <a:pt x="2385" y="32"/>
                        <a:pt x="2385" y="32"/>
                        <a:pt x="2385" y="32"/>
                      </a:cubicBezTo>
                      <a:cubicBezTo>
                        <a:pt x="2385" y="15"/>
                        <a:pt x="2370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solidFill>
                      <a:prstClr val="black"/>
                    </a:solidFill>
                    <a:highlight>
                      <a:srgbClr val="00FFFF"/>
                    </a:highlight>
                  </a:endParaRPr>
                </a:p>
              </p:txBody>
            </p:sp>
            <p:sp>
              <p:nvSpPr>
                <p:cNvPr id="9" name="圆角矩形 8"/>
                <p:cNvSpPr>
                  <a:spLocks/>
                </p:cNvSpPr>
                <p:nvPr/>
              </p:nvSpPr>
              <p:spPr bwMode="auto">
                <a:xfrm>
                  <a:off x="7172243" y="1320853"/>
                  <a:ext cx="803592" cy="624524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7417519" y="1332925"/>
                  <a:ext cx="397385" cy="647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1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7929031" y="1441849"/>
                  <a:ext cx="3477849" cy="4842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b="1" spc="6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设计灵感</a:t>
                  </a: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2724803" y="3984726"/>
                <a:ext cx="3902141" cy="598238"/>
                <a:chOff x="7139224" y="4020204"/>
                <a:chExt cx="4328638" cy="663623"/>
              </a:xfrm>
            </p:grpSpPr>
            <p:sp>
              <p:nvSpPr>
                <p:cNvPr id="14" name="Freeform 56"/>
                <p:cNvSpPr>
                  <a:spLocks/>
                </p:cNvSpPr>
                <p:nvPr/>
              </p:nvSpPr>
              <p:spPr bwMode="auto">
                <a:xfrm>
                  <a:off x="7965551" y="4020204"/>
                  <a:ext cx="3502311" cy="623903"/>
                </a:xfrm>
                <a:custGeom>
                  <a:avLst/>
                  <a:gdLst>
                    <a:gd name="T0" fmla="*/ 2353 w 2385"/>
                    <a:gd name="T1" fmla="*/ 0 h 425"/>
                    <a:gd name="T2" fmla="*/ 0 w 2385"/>
                    <a:gd name="T3" fmla="*/ 0 h 425"/>
                    <a:gd name="T4" fmla="*/ 0 w 2385"/>
                    <a:gd name="T5" fmla="*/ 425 h 425"/>
                    <a:gd name="T6" fmla="*/ 2353 w 2385"/>
                    <a:gd name="T7" fmla="*/ 425 h 425"/>
                    <a:gd name="T8" fmla="*/ 2385 w 2385"/>
                    <a:gd name="T9" fmla="*/ 393 h 425"/>
                    <a:gd name="T10" fmla="*/ 2385 w 2385"/>
                    <a:gd name="T11" fmla="*/ 32 h 425"/>
                    <a:gd name="T12" fmla="*/ 2353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235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2353" y="425"/>
                        <a:pt x="2353" y="425"/>
                        <a:pt x="2353" y="425"/>
                      </a:cubicBezTo>
                      <a:cubicBezTo>
                        <a:pt x="2371" y="425"/>
                        <a:pt x="2385" y="411"/>
                        <a:pt x="2385" y="393"/>
                      </a:cubicBezTo>
                      <a:cubicBezTo>
                        <a:pt x="2385" y="32"/>
                        <a:pt x="2385" y="32"/>
                        <a:pt x="2385" y="32"/>
                      </a:cubicBezTo>
                      <a:cubicBezTo>
                        <a:pt x="2385" y="15"/>
                        <a:pt x="2371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" name="圆角矩形 14"/>
                <p:cNvSpPr>
                  <a:spLocks/>
                </p:cNvSpPr>
                <p:nvPr/>
              </p:nvSpPr>
              <p:spPr bwMode="auto">
                <a:xfrm>
                  <a:off x="7139224" y="4020204"/>
                  <a:ext cx="833819" cy="62390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" name="文本框 15"/>
                <p:cNvSpPr txBox="1"/>
                <p:nvPr/>
              </p:nvSpPr>
              <p:spPr>
                <a:xfrm>
                  <a:off x="7359806" y="4035946"/>
                  <a:ext cx="464872" cy="647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3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7" name="矩形 16"/>
                <p:cNvSpPr/>
                <p:nvPr/>
              </p:nvSpPr>
              <p:spPr>
                <a:xfrm>
                  <a:off x="7917804" y="4147490"/>
                  <a:ext cx="3477846" cy="4842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b="1" spc="6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主体功能</a:t>
                  </a: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2734926" y="2920383"/>
                <a:ext cx="3884465" cy="610939"/>
                <a:chOff x="3392577" y="2697919"/>
                <a:chExt cx="4309029" cy="677715"/>
              </a:xfrm>
            </p:grpSpPr>
            <p:sp>
              <p:nvSpPr>
                <p:cNvPr id="20" name="Freeform 59"/>
                <p:cNvSpPr>
                  <a:spLocks/>
                </p:cNvSpPr>
                <p:nvPr/>
              </p:nvSpPr>
              <p:spPr bwMode="auto">
                <a:xfrm>
                  <a:off x="4198675" y="2697920"/>
                  <a:ext cx="3502931" cy="624527"/>
                </a:xfrm>
                <a:custGeom>
                  <a:avLst/>
                  <a:gdLst>
                    <a:gd name="T0" fmla="*/ 32 w 2385"/>
                    <a:gd name="T1" fmla="*/ 0 h 425"/>
                    <a:gd name="T2" fmla="*/ 2385 w 2385"/>
                    <a:gd name="T3" fmla="*/ 0 h 425"/>
                    <a:gd name="T4" fmla="*/ 2385 w 2385"/>
                    <a:gd name="T5" fmla="*/ 425 h 425"/>
                    <a:gd name="T6" fmla="*/ 32 w 2385"/>
                    <a:gd name="T7" fmla="*/ 425 h 425"/>
                    <a:gd name="T8" fmla="*/ 0 w 2385"/>
                    <a:gd name="T9" fmla="*/ 393 h 425"/>
                    <a:gd name="T10" fmla="*/ 0 w 2385"/>
                    <a:gd name="T11" fmla="*/ 32 h 425"/>
                    <a:gd name="T12" fmla="*/ 32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32" y="0"/>
                      </a:moveTo>
                      <a:cubicBezTo>
                        <a:pt x="2385" y="0"/>
                        <a:pt x="2385" y="0"/>
                        <a:pt x="2385" y="0"/>
                      </a:cubicBezTo>
                      <a:cubicBezTo>
                        <a:pt x="2385" y="425"/>
                        <a:pt x="2385" y="425"/>
                        <a:pt x="2385" y="425"/>
                      </a:cubicBezTo>
                      <a:cubicBezTo>
                        <a:pt x="32" y="425"/>
                        <a:pt x="32" y="425"/>
                        <a:pt x="32" y="425"/>
                      </a:cubicBezTo>
                      <a:cubicBezTo>
                        <a:pt x="15" y="425"/>
                        <a:pt x="0" y="410"/>
                        <a:pt x="0" y="393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0" y="15"/>
                        <a:pt x="15" y="0"/>
                        <a:pt x="32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" name="圆角矩形 20"/>
                <p:cNvSpPr>
                  <a:spLocks/>
                </p:cNvSpPr>
                <p:nvPr/>
              </p:nvSpPr>
              <p:spPr bwMode="auto">
                <a:xfrm>
                  <a:off x="3392577" y="2697919"/>
                  <a:ext cx="803652" cy="624523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" name="文本框 21"/>
                <p:cNvSpPr txBox="1"/>
                <p:nvPr/>
              </p:nvSpPr>
              <p:spPr>
                <a:xfrm>
                  <a:off x="3631304" y="2727752"/>
                  <a:ext cx="450976" cy="64788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2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4156415" y="2825518"/>
                  <a:ext cx="3460606" cy="4843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b="1" spc="6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设计创意</a:t>
                  </a:r>
                </a:p>
              </p:txBody>
            </p:sp>
          </p:grpSp>
          <p:grpSp>
            <p:nvGrpSpPr>
              <p:cNvPr id="26" name="组合 25"/>
              <p:cNvGrpSpPr/>
              <p:nvPr/>
            </p:nvGrpSpPr>
            <p:grpSpPr>
              <a:xfrm>
                <a:off x="2724803" y="5044473"/>
                <a:ext cx="3902141" cy="598237"/>
                <a:chOff x="7139224" y="3889860"/>
                <a:chExt cx="4328638" cy="663621"/>
              </a:xfrm>
            </p:grpSpPr>
            <p:sp>
              <p:nvSpPr>
                <p:cNvPr id="27" name="Freeform 56"/>
                <p:cNvSpPr>
                  <a:spLocks/>
                </p:cNvSpPr>
                <p:nvPr/>
              </p:nvSpPr>
              <p:spPr bwMode="auto">
                <a:xfrm>
                  <a:off x="7965551" y="3889860"/>
                  <a:ext cx="3502311" cy="623902"/>
                </a:xfrm>
                <a:custGeom>
                  <a:avLst/>
                  <a:gdLst>
                    <a:gd name="T0" fmla="*/ 2353 w 2385"/>
                    <a:gd name="T1" fmla="*/ 0 h 425"/>
                    <a:gd name="T2" fmla="*/ 0 w 2385"/>
                    <a:gd name="T3" fmla="*/ 0 h 425"/>
                    <a:gd name="T4" fmla="*/ 0 w 2385"/>
                    <a:gd name="T5" fmla="*/ 425 h 425"/>
                    <a:gd name="T6" fmla="*/ 2353 w 2385"/>
                    <a:gd name="T7" fmla="*/ 425 h 425"/>
                    <a:gd name="T8" fmla="*/ 2385 w 2385"/>
                    <a:gd name="T9" fmla="*/ 393 h 425"/>
                    <a:gd name="T10" fmla="*/ 2385 w 2385"/>
                    <a:gd name="T11" fmla="*/ 32 h 425"/>
                    <a:gd name="T12" fmla="*/ 2353 w 2385"/>
                    <a:gd name="T13" fmla="*/ 0 h 4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385" h="425">
                      <a:moveTo>
                        <a:pt x="2353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2353" y="425"/>
                        <a:pt x="2353" y="425"/>
                        <a:pt x="2353" y="425"/>
                      </a:cubicBezTo>
                      <a:cubicBezTo>
                        <a:pt x="2371" y="425"/>
                        <a:pt x="2385" y="411"/>
                        <a:pt x="2385" y="393"/>
                      </a:cubicBezTo>
                      <a:cubicBezTo>
                        <a:pt x="2385" y="32"/>
                        <a:pt x="2385" y="32"/>
                        <a:pt x="2385" y="32"/>
                      </a:cubicBezTo>
                      <a:cubicBezTo>
                        <a:pt x="2385" y="15"/>
                        <a:pt x="2371" y="0"/>
                        <a:pt x="2353" y="0"/>
                      </a:cubicBezTo>
                      <a:close/>
                    </a:path>
                  </a:pathLst>
                </a:custGeom>
                <a:solidFill>
                  <a:srgbClr val="C81C3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160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8" name="圆角矩形 27"/>
                <p:cNvSpPr>
                  <a:spLocks/>
                </p:cNvSpPr>
                <p:nvPr/>
              </p:nvSpPr>
              <p:spPr bwMode="auto">
                <a:xfrm>
                  <a:off x="7139224" y="3889862"/>
                  <a:ext cx="833819" cy="623902"/>
                </a:xfrm>
                <a:prstGeom prst="roundRect">
                  <a:avLst>
                    <a:gd name="adj" fmla="val 0"/>
                  </a:avLst>
                </a:pr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zh-CN" altLang="en-US" sz="16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7359805" y="3905600"/>
                  <a:ext cx="450976" cy="647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>
                      <a:solidFill>
                        <a:srgbClr val="D82132"/>
                      </a:solidFill>
                      <a:latin typeface="Impact" panose="020B0806030902050204" pitchFamily="34" charset="0"/>
                    </a:rPr>
                    <a:t>4</a:t>
                  </a:r>
                  <a:endParaRPr lang="zh-CN" altLang="en-US" sz="2800" dirty="0">
                    <a:solidFill>
                      <a:srgbClr val="D82132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7917804" y="4017147"/>
                  <a:ext cx="3477846" cy="4842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indent="324000" algn="ctr"/>
                  <a:r>
                    <a:rPr lang="zh-CN" altLang="en-US" sz="1600" b="1" spc="600" dirty="0">
                      <a:solidFill>
                        <a:prstClr val="white"/>
                      </a:solidFill>
                      <a:latin typeface="Arial" panose="020B0604020202020204" pitchFamily="34" charset="0"/>
                      <a:ea typeface="DFLiHei-Lt" panose="020B0309000000000000" pitchFamily="49" charset="-120"/>
                      <a:cs typeface="Arial" panose="020B0604020202020204" pitchFamily="34" charset="0"/>
                    </a:rPr>
                    <a:t>动画欣赏</a:t>
                  </a:r>
                </a:p>
              </p:txBody>
            </p:sp>
          </p:grpSp>
        </p:grpSp>
      </p:grpSp>
      <p:sp>
        <p:nvSpPr>
          <p:cNvPr id="38" name="Freeform 53">
            <a:extLst>
              <a:ext uri="{FF2B5EF4-FFF2-40B4-BE49-F238E27FC236}">
                <a16:creationId xmlns:a16="http://schemas.microsoft.com/office/drawing/2014/main" id="{6E764A64-2E36-4FA2-8B9B-750855E9503F}"/>
              </a:ext>
            </a:extLst>
          </p:cNvPr>
          <p:cNvSpPr>
            <a:spLocks/>
          </p:cNvSpPr>
          <p:nvPr/>
        </p:nvSpPr>
        <p:spPr bwMode="auto">
          <a:xfrm>
            <a:off x="3390177" y="5299761"/>
            <a:ext cx="2828917" cy="436580"/>
          </a:xfrm>
          <a:custGeom>
            <a:avLst/>
            <a:gdLst>
              <a:gd name="T0" fmla="*/ 2353 w 2385"/>
              <a:gd name="T1" fmla="*/ 0 h 425"/>
              <a:gd name="T2" fmla="*/ 0 w 2385"/>
              <a:gd name="T3" fmla="*/ 0 h 425"/>
              <a:gd name="T4" fmla="*/ 0 w 2385"/>
              <a:gd name="T5" fmla="*/ 425 h 425"/>
              <a:gd name="T6" fmla="*/ 2353 w 2385"/>
              <a:gd name="T7" fmla="*/ 425 h 425"/>
              <a:gd name="T8" fmla="*/ 2385 w 2385"/>
              <a:gd name="T9" fmla="*/ 393 h 425"/>
              <a:gd name="T10" fmla="*/ 2385 w 2385"/>
              <a:gd name="T11" fmla="*/ 32 h 425"/>
              <a:gd name="T12" fmla="*/ 2353 w 2385"/>
              <a:gd name="T13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85" h="425">
                <a:moveTo>
                  <a:pt x="235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25"/>
                  <a:pt x="0" y="425"/>
                  <a:pt x="0" y="425"/>
                </a:cubicBezTo>
                <a:cubicBezTo>
                  <a:pt x="2353" y="425"/>
                  <a:pt x="2353" y="425"/>
                  <a:pt x="2353" y="425"/>
                </a:cubicBezTo>
                <a:cubicBezTo>
                  <a:pt x="2370" y="425"/>
                  <a:pt x="2385" y="411"/>
                  <a:pt x="2385" y="393"/>
                </a:cubicBezTo>
                <a:cubicBezTo>
                  <a:pt x="2385" y="32"/>
                  <a:pt x="2385" y="32"/>
                  <a:pt x="2385" y="32"/>
                </a:cubicBezTo>
                <a:cubicBezTo>
                  <a:pt x="2385" y="15"/>
                  <a:pt x="2370" y="0"/>
                  <a:pt x="2353" y="0"/>
                </a:cubicBezTo>
                <a:close/>
              </a:path>
            </a:pathLst>
          </a:custGeom>
          <a:solidFill>
            <a:srgbClr val="C81C3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9" name="圆角矩形 8">
            <a:extLst>
              <a:ext uri="{FF2B5EF4-FFF2-40B4-BE49-F238E27FC236}">
                <a16:creationId xmlns:a16="http://schemas.microsoft.com/office/drawing/2014/main" id="{520CFAC2-697B-467B-95C3-881DDC23BB35}"/>
              </a:ext>
            </a:extLst>
          </p:cNvPr>
          <p:cNvSpPr>
            <a:spLocks/>
          </p:cNvSpPr>
          <p:nvPr/>
        </p:nvSpPr>
        <p:spPr bwMode="auto">
          <a:xfrm>
            <a:off x="2732418" y="5299762"/>
            <a:ext cx="648969" cy="436580"/>
          </a:xfrm>
          <a:prstGeom prst="roundRect">
            <a:avLst>
              <a:gd name="adj" fmla="val 0"/>
            </a:avLst>
          </a:prstGeom>
          <a:solidFill>
            <a:srgbClr val="FFFFF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5AC586F-AC8B-42C3-909E-58CB2CBF5689}"/>
              </a:ext>
            </a:extLst>
          </p:cNvPr>
          <p:cNvSpPr txBox="1"/>
          <p:nvPr/>
        </p:nvSpPr>
        <p:spPr>
          <a:xfrm>
            <a:off x="2930499" y="5308201"/>
            <a:ext cx="377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rgbClr val="D82132"/>
                </a:solidFill>
                <a:latin typeface="Impact" panose="020B0806030902050204" pitchFamily="34" charset="0"/>
              </a:rPr>
              <a:t>5</a:t>
            </a:r>
            <a:endParaRPr lang="zh-CN" altLang="en-US" sz="2800" dirty="0">
              <a:solidFill>
                <a:srgbClr val="D82132"/>
              </a:solidFill>
              <a:latin typeface="Impact" panose="020B0806030902050204" pitchFamily="34" charset="0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EFC186C-3610-466B-9440-3188D2231EA5}"/>
              </a:ext>
            </a:extLst>
          </p:cNvPr>
          <p:cNvSpPr/>
          <p:nvPr/>
        </p:nvSpPr>
        <p:spPr>
          <a:xfrm>
            <a:off x="3343589" y="5384345"/>
            <a:ext cx="28086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24000" algn="ctr"/>
            <a:r>
              <a:rPr lang="zh-CN" altLang="en-US" sz="1600" b="1" spc="600" dirty="0">
                <a:solidFill>
                  <a:prstClr val="white"/>
                </a:solidFill>
                <a:latin typeface="Arial" panose="020B0604020202020204" pitchFamily="34" charset="0"/>
                <a:ea typeface="DFLiHei-Lt" panose="020B0309000000000000" pitchFamily="49" charset="-120"/>
                <a:cs typeface="Arial" panose="020B0604020202020204" pitchFamily="34" charset="0"/>
              </a:rPr>
              <a:t>设计感想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3EAFAA56-5323-4F23-986E-E9B36EF545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8084182" y="2379868"/>
            <a:ext cx="2409825" cy="235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6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室内&#10;&#10;已生成高可信度的说明">
            <a:extLst>
              <a:ext uri="{FF2B5EF4-FFF2-40B4-BE49-F238E27FC236}">
                <a16:creationId xmlns:a16="http://schemas.microsoft.com/office/drawing/2014/main" id="{3CA293CC-2513-4DF1-9DBE-A932539EB0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247862"/>
            <a:ext cx="5352966" cy="36101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grpSp>
        <p:nvGrpSpPr>
          <p:cNvPr id="2" name="组合 1"/>
          <p:cNvGrpSpPr/>
          <p:nvPr/>
        </p:nvGrpSpPr>
        <p:grpSpPr>
          <a:xfrm>
            <a:off x="4116030" y="1174379"/>
            <a:ext cx="3959941" cy="2705194"/>
            <a:chOff x="4116030" y="1174379"/>
            <a:chExt cx="3959941" cy="2705194"/>
          </a:xfrm>
        </p:grpSpPr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4" y="3313018"/>
              <a:ext cx="172355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设计灵感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A1F6FAE-83C4-4448-AB3B-FB5E6FB2A7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5389468" y="4062612"/>
            <a:ext cx="1413062" cy="138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5613" y="210850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1.1 </a:t>
            </a:r>
            <a:r>
              <a: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前情提要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15341F-2346-4120-B4D4-672A2068F212}"/>
              </a:ext>
            </a:extLst>
          </p:cNvPr>
          <p:cNvSpPr txBox="1"/>
          <p:nvPr/>
        </p:nvSpPr>
        <p:spPr>
          <a:xfrm>
            <a:off x="764427" y="797127"/>
            <a:ext cx="4063933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可恶的任务阻挡了你的步伐</a:t>
            </a:r>
            <a:r>
              <a:rPr lang="en-US" altLang="zh-CN" sz="2400" dirty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你会：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、睡大觉。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、北街走起！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70379CD0-31A4-45F8-B938-69F08F1B4508}"/>
              </a:ext>
            </a:extLst>
          </p:cNvPr>
          <p:cNvSpPr/>
          <p:nvPr/>
        </p:nvSpPr>
        <p:spPr>
          <a:xfrm>
            <a:off x="7431984" y="3192918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294DE7-AA94-4C64-9A8D-423D278CCF27}"/>
              </a:ext>
            </a:extLst>
          </p:cNvPr>
          <p:cNvSpPr txBox="1"/>
          <p:nvPr/>
        </p:nvSpPr>
        <p:spPr>
          <a:xfrm>
            <a:off x="8658225" y="530669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DECECC8-3963-4D72-A58A-A27EE7C7B7DA}"/>
              </a:ext>
            </a:extLst>
          </p:cNvPr>
          <p:cNvSpPr txBox="1"/>
          <p:nvPr/>
        </p:nvSpPr>
        <p:spPr>
          <a:xfrm>
            <a:off x="9043394" y="3075057"/>
            <a:ext cx="18949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作业写不完了，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game over!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8C2BF981-DCE3-4C4E-8D9A-008632E6C2BA}"/>
              </a:ext>
            </a:extLst>
          </p:cNvPr>
          <p:cNvSpPr/>
          <p:nvPr/>
        </p:nvSpPr>
        <p:spPr>
          <a:xfrm>
            <a:off x="7431983" y="4916170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08309C97-1DA5-42FF-9CA5-CB1A832CC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06" t="15227" r="26891" b="15792"/>
          <a:stretch/>
        </p:blipFill>
        <p:spPr>
          <a:xfrm>
            <a:off x="3233917" y="4644270"/>
            <a:ext cx="600075" cy="934323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50" name="心形 49">
            <a:extLst>
              <a:ext uri="{FF2B5EF4-FFF2-40B4-BE49-F238E27FC236}">
                <a16:creationId xmlns:a16="http://schemas.microsoft.com/office/drawing/2014/main" id="{6DDEF4C1-4A00-4ED2-A479-45CCBCDBB758}"/>
              </a:ext>
            </a:extLst>
          </p:cNvPr>
          <p:cNvSpPr/>
          <p:nvPr/>
        </p:nvSpPr>
        <p:spPr>
          <a:xfrm>
            <a:off x="3352840" y="4920931"/>
            <a:ext cx="180975" cy="19050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心形 51">
            <a:extLst>
              <a:ext uri="{FF2B5EF4-FFF2-40B4-BE49-F238E27FC236}">
                <a16:creationId xmlns:a16="http://schemas.microsoft.com/office/drawing/2014/main" id="{176A37CD-A26F-4983-B3B6-2DFC903FAAC7}"/>
              </a:ext>
            </a:extLst>
          </p:cNvPr>
          <p:cNvSpPr/>
          <p:nvPr/>
        </p:nvSpPr>
        <p:spPr>
          <a:xfrm>
            <a:off x="3562250" y="4920931"/>
            <a:ext cx="180975" cy="190500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FD4AE2B6-E239-4619-B567-B701686CA66C}"/>
              </a:ext>
            </a:extLst>
          </p:cNvPr>
          <p:cNvSpPr txBox="1"/>
          <p:nvPr/>
        </p:nvSpPr>
        <p:spPr>
          <a:xfrm>
            <a:off x="9035245" y="4876136"/>
            <a:ext cx="3094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斗志昂扬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即将进入</a:t>
            </a:r>
            <a:r>
              <a:rPr lang="en-US" altLang="zh-CN" sz="2000" b="1" dirty="0">
                <a:solidFill>
                  <a:schemeClr val="bg1"/>
                </a:solidFill>
              </a:rPr>
              <a:t>1.2coffee</a:t>
            </a:r>
            <a:r>
              <a:rPr lang="zh-CN" altLang="en-US" sz="2000" b="1" dirty="0">
                <a:solidFill>
                  <a:schemeClr val="bg1"/>
                </a:solidFill>
              </a:rPr>
              <a:t>之夜</a:t>
            </a:r>
            <a:r>
              <a:rPr lang="en-US" altLang="zh-CN" sz="2000" dirty="0">
                <a:solidFill>
                  <a:schemeClr val="bg1"/>
                </a:solidFill>
              </a:rPr>
              <a:t>↓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3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 animBg="1"/>
      <p:bldP spid="45" grpId="0"/>
      <p:bldP spid="46" grpId="0" animBg="1"/>
      <p:bldP spid="50" grpId="0" animBg="1"/>
      <p:bldP spid="52" grpId="0" animBg="1"/>
      <p:bldP spid="5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77608" y="210850"/>
            <a:ext cx="3236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1.2 coffee</a:t>
            </a:r>
            <a:r>
              <a: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之夜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72882C-CAC3-4E02-89F4-B6EFB9E519FC}"/>
              </a:ext>
            </a:extLst>
          </p:cNvPr>
          <p:cNvSpPr txBox="1"/>
          <p:nvPr/>
        </p:nvSpPr>
        <p:spPr>
          <a:xfrm>
            <a:off x="771525" y="807396"/>
            <a:ext cx="11099261" cy="489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你的队友问你在想什么，你会：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、犹豫一会儿，说：“没什么。”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、告诉队友你的想法。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7E7506CE-4888-4B75-B064-7A02CA9A7988}"/>
              </a:ext>
            </a:extLst>
          </p:cNvPr>
          <p:cNvSpPr/>
          <p:nvPr/>
        </p:nvSpPr>
        <p:spPr>
          <a:xfrm>
            <a:off x="7503070" y="3208769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1ABE2A6-8C22-492B-828A-155B6D3E5D23}"/>
              </a:ext>
            </a:extLst>
          </p:cNvPr>
          <p:cNvSpPr txBox="1"/>
          <p:nvPr/>
        </p:nvSpPr>
        <p:spPr>
          <a:xfrm>
            <a:off x="8532908" y="3050088"/>
            <a:ext cx="3463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无想法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请回到</a:t>
            </a:r>
            <a:r>
              <a:rPr lang="en-US" altLang="zh-CN" sz="2000" b="1" dirty="0">
                <a:solidFill>
                  <a:schemeClr val="bg1"/>
                </a:solidFill>
              </a:rPr>
              <a:t>1.1</a:t>
            </a:r>
            <a:r>
              <a:rPr lang="zh-CN" altLang="en-US" sz="2000" dirty="0">
                <a:solidFill>
                  <a:schemeClr val="bg1"/>
                </a:solidFill>
              </a:rPr>
              <a:t>↑</a:t>
            </a:r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93E258EB-8234-49F0-896E-EC609E0E207D}"/>
              </a:ext>
            </a:extLst>
          </p:cNvPr>
          <p:cNvSpPr/>
          <p:nvPr/>
        </p:nvSpPr>
        <p:spPr>
          <a:xfrm>
            <a:off x="7503070" y="5677089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6312F7E-40F4-4C2E-9D2E-A480C89E42E4}"/>
              </a:ext>
            </a:extLst>
          </p:cNvPr>
          <p:cNvSpPr txBox="1"/>
          <p:nvPr/>
        </p:nvSpPr>
        <p:spPr>
          <a:xfrm>
            <a:off x="8728953" y="5650494"/>
            <a:ext cx="34630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队友纷纷称赞你的奇思妙想</a:t>
            </a:r>
          </a:p>
        </p:txBody>
      </p:sp>
    </p:spTree>
    <p:extLst>
      <p:ext uri="{BB962C8B-B14F-4D97-AF65-F5344CB8AC3E}">
        <p14:creationId xmlns:p14="http://schemas.microsoft.com/office/powerpoint/2010/main" val="202972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5" grpId="0" animBg="1"/>
      <p:bldP spid="7" grpId="0"/>
      <p:bldP spid="37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5614" y="210850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1.3 </a:t>
            </a:r>
            <a:r>
              <a: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具体探讨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15341F-2346-4120-B4D4-672A2068F212}"/>
              </a:ext>
            </a:extLst>
          </p:cNvPr>
          <p:cNvSpPr txBox="1"/>
          <p:nvPr/>
        </p:nvSpPr>
        <p:spPr>
          <a:xfrm>
            <a:off x="854974" y="748364"/>
            <a:ext cx="4493538" cy="5576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队友</a:t>
            </a:r>
            <a:r>
              <a:rPr lang="en-US" altLang="zh-CN" sz="2400" dirty="0">
                <a:solidFill>
                  <a:schemeClr val="bg1"/>
                </a:solidFill>
              </a:rPr>
              <a:t>A</a:t>
            </a:r>
            <a:r>
              <a:rPr lang="zh-CN" altLang="en-US" sz="2400" dirty="0">
                <a:solidFill>
                  <a:schemeClr val="bg1"/>
                </a:solidFill>
              </a:rPr>
              <a:t>：钢铁侠洗碗机！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队友</a:t>
            </a:r>
            <a:r>
              <a:rPr lang="en-US" altLang="zh-CN" sz="2400" dirty="0">
                <a:solidFill>
                  <a:schemeClr val="bg1"/>
                </a:solidFill>
              </a:rPr>
              <a:t>B</a:t>
            </a:r>
            <a:r>
              <a:rPr lang="zh-CN" altLang="en-US" sz="2400" dirty="0">
                <a:solidFill>
                  <a:schemeClr val="bg1"/>
                </a:solidFill>
              </a:rPr>
              <a:t>：钢铁侠手套！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你</a:t>
            </a:r>
            <a:r>
              <a:rPr lang="en-US" altLang="zh-CN" sz="2400" dirty="0">
                <a:solidFill>
                  <a:schemeClr val="bg1"/>
                </a:solidFill>
              </a:rPr>
              <a:t>(C )</a:t>
            </a:r>
            <a:r>
              <a:rPr lang="zh-CN" altLang="en-US" sz="2400" dirty="0">
                <a:solidFill>
                  <a:schemeClr val="bg1"/>
                </a:solidFill>
              </a:rPr>
              <a:t>：钢铁侠台灯</a:t>
            </a:r>
            <a:r>
              <a:rPr lang="en-US" altLang="zh-CN" sz="2400" dirty="0">
                <a:solidFill>
                  <a:schemeClr val="bg1"/>
                </a:solidFill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你会采取：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、内部可大有作为。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、手套好酷啊，一定能吸睛。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、我是队长，听我的。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70379CD0-31A4-45F8-B938-69F08F1B4508}"/>
              </a:ext>
            </a:extLst>
          </p:cNvPr>
          <p:cNvSpPr/>
          <p:nvPr/>
        </p:nvSpPr>
        <p:spPr>
          <a:xfrm>
            <a:off x="8568107" y="3667931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8294DE7-AA94-4C64-9A8D-423D278CCF27}"/>
              </a:ext>
            </a:extLst>
          </p:cNvPr>
          <p:cNvSpPr txBox="1"/>
          <p:nvPr/>
        </p:nvSpPr>
        <p:spPr>
          <a:xfrm>
            <a:off x="8658225" y="530669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</a:t>
            </a:r>
            <a:endParaRPr lang="zh-CN" altLang="en-US" dirty="0"/>
          </a:p>
        </p:txBody>
      </p:sp>
      <p:sp>
        <p:nvSpPr>
          <p:cNvPr id="46" name="箭头: 右 45">
            <a:extLst>
              <a:ext uri="{FF2B5EF4-FFF2-40B4-BE49-F238E27FC236}">
                <a16:creationId xmlns:a16="http://schemas.microsoft.com/office/drawing/2014/main" id="{8C2BF981-DCE3-4C4E-8D9A-008632E6C2BA}"/>
              </a:ext>
            </a:extLst>
          </p:cNvPr>
          <p:cNvSpPr/>
          <p:nvPr/>
        </p:nvSpPr>
        <p:spPr>
          <a:xfrm>
            <a:off x="8568108" y="4747286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1506193-3347-4867-8FA2-FF484FF69EC1}"/>
              </a:ext>
            </a:extLst>
          </p:cNvPr>
          <p:cNvSpPr/>
          <p:nvPr/>
        </p:nvSpPr>
        <p:spPr>
          <a:xfrm>
            <a:off x="8568108" y="5839508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4D39F4-ED3A-4594-AF9E-69DEDB3D1B31}"/>
              </a:ext>
            </a:extLst>
          </p:cNvPr>
          <p:cNvSpPr txBox="1"/>
          <p:nvPr/>
        </p:nvSpPr>
        <p:spPr>
          <a:xfrm>
            <a:off x="9747115" y="5900786"/>
            <a:ext cx="29829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意见达成一致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6" name="乘 5">
            <a:extLst>
              <a:ext uri="{FF2B5EF4-FFF2-40B4-BE49-F238E27FC236}">
                <a16:creationId xmlns:a16="http://schemas.microsoft.com/office/drawing/2014/main" id="{2A790A68-2DC4-3144-87E7-6A2780DDF0FC}"/>
              </a:ext>
            </a:extLst>
          </p:cNvPr>
          <p:cNvSpPr/>
          <p:nvPr/>
        </p:nvSpPr>
        <p:spPr>
          <a:xfrm>
            <a:off x="9747115" y="3667931"/>
            <a:ext cx="573837" cy="495507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乘 6">
            <a:extLst>
              <a:ext uri="{FF2B5EF4-FFF2-40B4-BE49-F238E27FC236}">
                <a16:creationId xmlns:a16="http://schemas.microsoft.com/office/drawing/2014/main" id="{93FA2751-873A-2048-A8C1-78FACD517568}"/>
              </a:ext>
            </a:extLst>
          </p:cNvPr>
          <p:cNvSpPr/>
          <p:nvPr/>
        </p:nvSpPr>
        <p:spPr>
          <a:xfrm>
            <a:off x="9747115" y="4747286"/>
            <a:ext cx="651754" cy="559409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966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43" grpId="0" animBg="1"/>
      <p:bldP spid="46" grpId="0" animBg="1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116030" y="1174379"/>
            <a:ext cx="3959941" cy="2705194"/>
            <a:chOff x="4116030" y="1174379"/>
            <a:chExt cx="3959941" cy="2705194"/>
          </a:xfrm>
        </p:grpSpPr>
        <p:sp>
          <p:nvSpPr>
            <p:cNvPr id="8" name="圆角矩形 7"/>
            <p:cNvSpPr/>
            <p:nvPr/>
          </p:nvSpPr>
          <p:spPr>
            <a:xfrm>
              <a:off x="4116030" y="3228628"/>
              <a:ext cx="3959941" cy="650945"/>
            </a:xfrm>
            <a:prstGeom prst="roundRect">
              <a:avLst>
                <a:gd name="adj" fmla="val 0"/>
              </a:avLst>
            </a:prstGeom>
            <a:solidFill>
              <a:srgbClr val="D8213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234223" y="3313018"/>
              <a:ext cx="1723550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2400" b="1" spc="6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设计创意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06726" y="1174379"/>
              <a:ext cx="257854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3800" dirty="0">
                  <a:solidFill>
                    <a:prstClr val="white"/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16600" b="1" dirty="0">
                <a:solidFill>
                  <a:prstClr val="white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DA1F6FAE-83C4-4448-AB3B-FB5E6FB2A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20" t="19444" r="29697" b="-1146"/>
          <a:stretch/>
        </p:blipFill>
        <p:spPr>
          <a:xfrm>
            <a:off x="5389468" y="4062612"/>
            <a:ext cx="1413062" cy="1382007"/>
          </a:xfrm>
          <a:prstGeom prst="rect">
            <a:avLst/>
          </a:prstGeom>
        </p:spPr>
      </p:pic>
      <p:pic>
        <p:nvPicPr>
          <p:cNvPr id="13" name="图片 12" descr="图片包含 室内&#10;&#10;已生成高可信度的说明">
            <a:extLst>
              <a:ext uri="{FF2B5EF4-FFF2-40B4-BE49-F238E27FC236}">
                <a16:creationId xmlns:a16="http://schemas.microsoft.com/office/drawing/2014/main" id="{660852D1-5E6C-4847-B8C9-A3ED9C92C8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0" y="3228628"/>
            <a:ext cx="5352966" cy="3610138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6278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5614" y="210850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2.1 </a:t>
            </a:r>
            <a:r>
              <a: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台灯主体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15341F-2346-4120-B4D4-672A2068F212}"/>
              </a:ext>
            </a:extLst>
          </p:cNvPr>
          <p:cNvSpPr txBox="1"/>
          <p:nvPr/>
        </p:nvSpPr>
        <p:spPr>
          <a:xfrm>
            <a:off x="771525" y="810191"/>
            <a:ext cx="10269369" cy="1975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你会选择哪个台灯呢？</a:t>
            </a:r>
            <a:endParaRPr lang="en-US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      A</a:t>
            </a:r>
            <a:r>
              <a:rPr lang="zh-CN" altLang="en-US" sz="2400" b="1" dirty="0">
                <a:solidFill>
                  <a:schemeClr val="bg1"/>
                </a:solidFill>
              </a:rPr>
              <a:t>、                               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、                                  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、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pic>
        <p:nvPicPr>
          <p:cNvPr id="3" name="图片 2" descr="图片包含 室内, 地板, 计算机, 就坐&#10;&#10;描述已自动生成">
            <a:extLst>
              <a:ext uri="{FF2B5EF4-FFF2-40B4-BE49-F238E27FC236}">
                <a16:creationId xmlns:a16="http://schemas.microsoft.com/office/drawing/2014/main" id="{9AEA44AA-AF00-4AFA-8E6F-09CF63BEC5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11" y="2524938"/>
            <a:ext cx="1945937" cy="2594583"/>
          </a:xfrm>
          <a:prstGeom prst="rect">
            <a:avLst/>
          </a:prstGeom>
        </p:spPr>
      </p:pic>
      <p:pic>
        <p:nvPicPr>
          <p:cNvPr id="6" name="图片 5" descr="图片包含 室内, 餐桌, 墙壁, 物体&#10;&#10;描述已自动生成">
            <a:extLst>
              <a:ext uri="{FF2B5EF4-FFF2-40B4-BE49-F238E27FC236}">
                <a16:creationId xmlns:a16="http://schemas.microsoft.com/office/drawing/2014/main" id="{895CF3D7-4701-4378-A3F5-4794CD06D7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44" y="2514859"/>
            <a:ext cx="1945937" cy="25945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C874CD-12A9-415E-8A72-6F9B338C8B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77" y="2514859"/>
            <a:ext cx="1945937" cy="2594582"/>
          </a:xfrm>
          <a:prstGeom prst="rect">
            <a:avLst/>
          </a:prstGeom>
        </p:spPr>
      </p:pic>
      <p:pic>
        <p:nvPicPr>
          <p:cNvPr id="18" name="图片 17" descr="图片包含 室内, 地板, 计算机, 就坐&#10;&#10;描述已自动生成">
            <a:extLst>
              <a:ext uri="{FF2B5EF4-FFF2-40B4-BE49-F238E27FC236}">
                <a16:creationId xmlns:a16="http://schemas.microsoft.com/office/drawing/2014/main" id="{83932554-0EA1-4EF6-BC1F-B3C6F37B0A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844" y="2514858"/>
            <a:ext cx="1945937" cy="2594583"/>
          </a:xfrm>
          <a:prstGeom prst="rect">
            <a:avLst/>
          </a:prstGeom>
        </p:spPr>
      </p:pic>
      <p:pic>
        <p:nvPicPr>
          <p:cNvPr id="19" name="图片 18" descr="图片包含 室内, 地板, 计算机, 就坐&#10;&#10;描述已自动生成">
            <a:extLst>
              <a:ext uri="{FF2B5EF4-FFF2-40B4-BE49-F238E27FC236}">
                <a16:creationId xmlns:a16="http://schemas.microsoft.com/office/drawing/2014/main" id="{C810AD39-25CF-47CA-A3B4-5EF43D1813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277" y="2514857"/>
            <a:ext cx="1945937" cy="2594583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6603A9E4-97CB-49ED-B69F-360804319622}"/>
              </a:ext>
            </a:extLst>
          </p:cNvPr>
          <p:cNvSpPr/>
          <p:nvPr/>
        </p:nvSpPr>
        <p:spPr>
          <a:xfrm>
            <a:off x="3034379" y="5852544"/>
            <a:ext cx="904669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832255-F587-4763-A74D-F99059EE8B66}"/>
              </a:ext>
            </a:extLst>
          </p:cNvPr>
          <p:cNvSpPr txBox="1"/>
          <p:nvPr/>
        </p:nvSpPr>
        <p:spPr>
          <a:xfrm>
            <a:off x="4353373" y="5842959"/>
            <a:ext cx="4804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机械结构最复杂</a:t>
            </a:r>
            <a:r>
              <a:rPr lang="zh-CN" altLang="en-US" sz="2000" dirty="0">
                <a:solidFill>
                  <a:schemeClr val="bg1"/>
                </a:solidFill>
              </a:rPr>
              <a:t>的台灯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60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95615" y="210850"/>
            <a:ext cx="28007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2.2 </a:t>
            </a:r>
            <a:r>
              <a:rPr lang="zh-CN" altLang="en-US" sz="3600" b="1" dirty="0">
                <a:solidFill>
                  <a:prstClr val="white">
                    <a:lumMod val="95000"/>
                  </a:prst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功能设计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D15341F-2346-4120-B4D4-672A2068F212}"/>
              </a:ext>
            </a:extLst>
          </p:cNvPr>
          <p:cNvSpPr txBox="1"/>
          <p:nvPr/>
        </p:nvSpPr>
        <p:spPr>
          <a:xfrm>
            <a:off x="771525" y="810191"/>
            <a:ext cx="6356227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zh-CN" sz="2400" dirty="0">
                <a:solidFill>
                  <a:schemeClr val="bg1"/>
                </a:solidFill>
              </a:rPr>
              <a:t>除了优美的外形之外，台灯</a:t>
            </a:r>
            <a:r>
              <a:rPr lang="zh-CN" altLang="en-US" sz="2400" dirty="0">
                <a:solidFill>
                  <a:schemeClr val="bg1"/>
                </a:solidFill>
              </a:rPr>
              <a:t>还有哪些</a:t>
            </a:r>
            <a:r>
              <a:rPr lang="zh-CN" altLang="zh-CN" sz="2400" dirty="0">
                <a:solidFill>
                  <a:schemeClr val="bg1"/>
                </a:solidFill>
              </a:rPr>
              <a:t>功能呢？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zh-CN" sz="2400" dirty="0">
              <a:solidFill>
                <a:schemeClr val="bg1"/>
              </a:solidFill>
            </a:endParaRPr>
          </a:p>
          <a:p>
            <a:pPr lvl="0"/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、可</a:t>
            </a:r>
            <a:r>
              <a:rPr lang="zh-CN" altLang="zh-CN" sz="2400" b="1" dirty="0">
                <a:solidFill>
                  <a:schemeClr val="bg1"/>
                </a:solidFill>
              </a:rPr>
              <a:t>控制手指张合；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dirty="0">
              <a:solidFill>
                <a:schemeClr val="bg1"/>
              </a:solidFill>
            </a:endParaRPr>
          </a:p>
          <a:p>
            <a:pPr lvl="0"/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、</a:t>
            </a:r>
            <a:r>
              <a:rPr lang="zh-CN" altLang="zh-CN" sz="2400" b="1" dirty="0">
                <a:solidFill>
                  <a:schemeClr val="bg1"/>
                </a:solidFill>
              </a:rPr>
              <a:t>可调控台灯亮度；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dirty="0">
              <a:solidFill>
                <a:schemeClr val="bg1"/>
              </a:solidFill>
            </a:endParaRPr>
          </a:p>
          <a:p>
            <a:pPr lvl="0"/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、</a:t>
            </a:r>
            <a:r>
              <a:rPr lang="en-US" altLang="zh-CN" sz="2400" b="1" dirty="0">
                <a:solidFill>
                  <a:schemeClr val="bg1"/>
                </a:solidFill>
              </a:rPr>
              <a:t>USB</a:t>
            </a:r>
            <a:r>
              <a:rPr lang="zh-CN" altLang="zh-CN" sz="2400" b="1" dirty="0">
                <a:solidFill>
                  <a:schemeClr val="bg1"/>
                </a:solidFill>
              </a:rPr>
              <a:t>接口；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zh-CN" altLang="zh-CN" sz="2400" dirty="0">
              <a:solidFill>
                <a:schemeClr val="bg1"/>
              </a:solidFill>
            </a:endParaRPr>
          </a:p>
          <a:p>
            <a:pPr lvl="0"/>
            <a:r>
              <a:rPr lang="en-US" altLang="zh-CN" sz="2400" b="1" dirty="0">
                <a:solidFill>
                  <a:schemeClr val="bg1"/>
                </a:solidFill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</a:rPr>
              <a:t>、钢铁侠手套（？）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endParaRPr lang="en-US" altLang="zh-CN" sz="24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400" b="1" dirty="0">
                <a:solidFill>
                  <a:schemeClr val="bg1"/>
                </a:solidFill>
              </a:rPr>
              <a:t>E</a:t>
            </a:r>
            <a:r>
              <a:rPr lang="zh-CN" altLang="en-US" sz="2400" b="1" dirty="0">
                <a:solidFill>
                  <a:schemeClr val="bg1"/>
                </a:solidFill>
              </a:rPr>
              <a:t>、</a:t>
            </a:r>
            <a:r>
              <a:rPr lang="zh-CN" altLang="zh-CN" sz="2400" b="1" dirty="0">
                <a:solidFill>
                  <a:schemeClr val="bg1"/>
                </a:solidFill>
              </a:rPr>
              <a:t>……</a:t>
            </a:r>
            <a:endParaRPr lang="zh-CN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D26F0E-C3D7-4724-B59D-44011EF700A2}"/>
              </a:ext>
            </a:extLst>
          </p:cNvPr>
          <p:cNvSpPr txBox="1"/>
          <p:nvPr/>
        </p:nvSpPr>
        <p:spPr>
          <a:xfrm>
            <a:off x="7255329" y="3416707"/>
            <a:ext cx="51625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93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50" advTm="4200">
        <p:pull/>
      </p:transition>
    </mc:Choice>
    <mc:Fallback xmlns="">
      <p:transition spd="slow" advTm="42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9240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1585</TotalTime>
  <Words>517</Words>
  <Application>Microsoft Macintosh PowerPoint</Application>
  <PresentationFormat>宽屏</PresentationFormat>
  <Paragraphs>138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等线</vt:lpstr>
      <vt:lpstr>等线 Light</vt:lpstr>
      <vt:lpstr>宋体</vt:lpstr>
      <vt:lpstr>微软雅黑</vt:lpstr>
      <vt:lpstr>Microsoft YaHei Light</vt:lpstr>
      <vt:lpstr>Agency FB</vt:lpstr>
      <vt:lpstr>Arial</vt:lpstr>
      <vt:lpstr>Century Gothic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092401</dc:title>
  <dc:creator>龙时富</dc:creator>
  <cp:lastModifiedBy>黄 隆钤</cp:lastModifiedBy>
  <cp:revision>78</cp:revision>
  <dcterms:created xsi:type="dcterms:W3CDTF">2017-09-17T12:08:51Z</dcterms:created>
  <dcterms:modified xsi:type="dcterms:W3CDTF">2019-09-06T03:10:37Z</dcterms:modified>
</cp:coreProperties>
</file>